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89" r:id="rId2"/>
    <p:sldId id="257" r:id="rId3"/>
    <p:sldId id="258" r:id="rId4"/>
    <p:sldId id="262" r:id="rId5"/>
    <p:sldId id="259" r:id="rId6"/>
    <p:sldId id="260" r:id="rId7"/>
    <p:sldId id="261" r:id="rId8"/>
    <p:sldId id="290" r:id="rId9"/>
    <p:sldId id="291" r:id="rId10"/>
    <p:sldId id="292" r:id="rId11"/>
    <p:sldId id="297" r:id="rId12"/>
    <p:sldId id="295" r:id="rId13"/>
    <p:sldId id="293" r:id="rId14"/>
    <p:sldId id="294" r:id="rId15"/>
    <p:sldId id="265" r:id="rId16"/>
    <p:sldId id="263" r:id="rId17"/>
    <p:sldId id="264" r:id="rId18"/>
    <p:sldId id="266" r:id="rId19"/>
    <p:sldId id="267" r:id="rId20"/>
    <p:sldId id="270" r:id="rId21"/>
    <p:sldId id="268" r:id="rId22"/>
    <p:sldId id="273" r:id="rId23"/>
    <p:sldId id="269" r:id="rId24"/>
    <p:sldId id="271" r:id="rId25"/>
    <p:sldId id="274" r:id="rId26"/>
    <p:sldId id="272" r:id="rId27"/>
    <p:sldId id="276" r:id="rId28"/>
    <p:sldId id="296" r:id="rId29"/>
    <p:sldId id="300" r:id="rId30"/>
    <p:sldId id="298" r:id="rId31"/>
    <p:sldId id="301" r:id="rId32"/>
    <p:sldId id="302" r:id="rId33"/>
    <p:sldId id="299" r:id="rId34"/>
    <p:sldId id="307" r:id="rId35"/>
    <p:sldId id="318" r:id="rId36"/>
    <p:sldId id="303" r:id="rId37"/>
    <p:sldId id="304" r:id="rId38"/>
    <p:sldId id="306" r:id="rId39"/>
    <p:sldId id="305" r:id="rId40"/>
    <p:sldId id="277" r:id="rId41"/>
    <p:sldId id="278" r:id="rId42"/>
    <p:sldId id="310" r:id="rId43"/>
    <p:sldId id="311" r:id="rId44"/>
    <p:sldId id="285" r:id="rId45"/>
    <p:sldId id="312" r:id="rId46"/>
    <p:sldId id="308" r:id="rId47"/>
    <p:sldId id="309" r:id="rId48"/>
    <p:sldId id="286" r:id="rId49"/>
    <p:sldId id="284" r:id="rId50"/>
    <p:sldId id="313" r:id="rId51"/>
    <p:sldId id="316" r:id="rId52"/>
    <p:sldId id="283" r:id="rId53"/>
    <p:sldId id="314" r:id="rId54"/>
    <p:sldId id="315" r:id="rId55"/>
    <p:sldId id="28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459"/>
    <p:restoredTop sz="94650"/>
  </p:normalViewPr>
  <p:slideViewPr>
    <p:cSldViewPr snapToGrid="0" snapToObjects="1">
      <p:cViewPr varScale="1">
        <p:scale>
          <a:sx n="144" d="100"/>
          <a:sy n="144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D7885-8498-404B-BB9C-DF5E898E8E50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705D2-A13F-0C40-828F-BEF417514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5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0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8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05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17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54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6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79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4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9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2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1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76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0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5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83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6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77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4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87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2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7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705D2-A13F-0C40-828F-BEF4175147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7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7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6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0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9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5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6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1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B07A-14D5-0F45-8911-A71B0959BCCE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42941-8F66-8A4E-8FAB-555BF8F44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9768" y="2305616"/>
            <a:ext cx="61924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/>
              <a:t>Monday</a:t>
            </a:r>
            <a:endParaRPr lang="en-US" sz="14000" dirty="0"/>
          </a:p>
        </p:txBody>
      </p:sp>
      <p:sp>
        <p:nvSpPr>
          <p:cNvPr id="5" name="TextBox 4"/>
          <p:cNvSpPr txBox="1"/>
          <p:nvPr/>
        </p:nvSpPr>
        <p:spPr>
          <a:xfrm>
            <a:off x="5384331" y="4908884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Abel Sanchez</a:t>
            </a:r>
          </a:p>
        </p:txBody>
      </p:sp>
    </p:spTree>
    <p:extLst>
      <p:ext uri="{BB962C8B-B14F-4D97-AF65-F5344CB8AC3E}">
        <p14:creationId xmlns:p14="http://schemas.microsoft.com/office/powerpoint/2010/main" val="343629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3D6DF-CA76-7A40-A2E2-E259D94E0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8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2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6DD74-0BBE-AD4A-9931-809FFD153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4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3C1E3-2D94-114F-B8A3-4CED2A5D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0"/>
          <a:stretch/>
        </p:blipFill>
        <p:spPr>
          <a:xfrm>
            <a:off x="8712708" y="85725"/>
            <a:ext cx="3479292" cy="6772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74518A-EC16-D64B-8DFE-701493329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76" r="26809" b="2500"/>
          <a:stretch/>
        </p:blipFill>
        <p:spPr>
          <a:xfrm>
            <a:off x="0" y="171450"/>
            <a:ext cx="2567355" cy="6686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CC207-C333-2A46-B4A2-32C89D3D8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355" y="799122"/>
            <a:ext cx="2519008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FA198-B4C3-B34F-8447-8E67B8338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9" y="799122"/>
            <a:ext cx="251900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9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AFBF0-67AA-C645-A1B2-F5BDF89BD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2" y="1143000"/>
            <a:ext cx="3148760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D144A4-A67E-3A44-85B4-A8FE8C1F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84" y="1143000"/>
            <a:ext cx="314876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7711D-20A9-9841-98BC-02DB0ED09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944" y="229578"/>
            <a:ext cx="314876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32F46-0B75-2443-B7A6-B838733AD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72" y="2056422"/>
            <a:ext cx="31487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2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FB54E-ABD1-2D46-914F-0A0B5DFF6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57" y="273488"/>
            <a:ext cx="3148761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EEA0E-BC93-B64B-B97D-8D8D606E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98" y="1370326"/>
            <a:ext cx="3148761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37891-F896-BA4B-9694-A9608E992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82" y="2012512"/>
            <a:ext cx="3148761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B610E-A846-5B46-AD11-FB6A2ECD2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1" y="1370326"/>
            <a:ext cx="314876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3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Maximize Happiness </a:t>
            </a:r>
            <a:r>
              <a:rPr lang="mr-IN" dirty="0"/>
              <a:t>–</a:t>
            </a:r>
            <a:r>
              <a:rPr lang="en-US" dirty="0"/>
              <a:t> 30 mins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happiness of a dating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problem connecting to real life</a:t>
            </a:r>
          </a:p>
          <a:p>
            <a:r>
              <a:rPr lang="en-US" dirty="0"/>
              <a:t>The classic problem</a:t>
            </a:r>
          </a:p>
          <a:p>
            <a:pPr lvl="1"/>
            <a:r>
              <a:rPr lang="en-US" dirty="0"/>
              <a:t>You might like him/her, he/she may not like you</a:t>
            </a:r>
          </a:p>
          <a:p>
            <a:r>
              <a:rPr lang="en-US" dirty="0"/>
              <a:t>Levels of like</a:t>
            </a:r>
          </a:p>
          <a:p>
            <a:r>
              <a:rPr lang="en-US" dirty="0"/>
              <a:t>A fun discussion to have</a:t>
            </a:r>
          </a:p>
        </p:txBody>
      </p:sp>
    </p:spTree>
    <p:extLst>
      <p:ext uri="{BB962C8B-B14F-4D97-AF65-F5344CB8AC3E}">
        <p14:creationId xmlns:p14="http://schemas.microsoft.com/office/powerpoint/2010/main" val="134974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students with cards</a:t>
            </a:r>
          </a:p>
          <a:p>
            <a:r>
              <a:rPr lang="en-US" dirty="0"/>
              <a:t>Provide students with card configuration</a:t>
            </a:r>
          </a:p>
          <a:p>
            <a:r>
              <a:rPr lang="en-US" dirty="0"/>
              <a:t>Ask them to maximize happiness</a:t>
            </a:r>
          </a:p>
          <a:p>
            <a:r>
              <a:rPr lang="en-US" dirty="0"/>
              <a:t>Scoring system </a:t>
            </a:r>
          </a:p>
          <a:p>
            <a:pPr marL="457200" lvl="1" indent="0">
              <a:buNone/>
            </a:pPr>
            <a:r>
              <a:rPr lang="en-US" dirty="0"/>
              <a:t>1st choice: 4 pts</a:t>
            </a:r>
          </a:p>
          <a:p>
            <a:pPr marL="457200" lvl="1" indent="0">
              <a:buNone/>
            </a:pPr>
            <a:r>
              <a:rPr lang="en-US" dirty="0"/>
              <a:t>2nd choice: 3 pts</a:t>
            </a:r>
          </a:p>
          <a:p>
            <a:pPr marL="457200" lvl="1" indent="0">
              <a:buNone/>
            </a:pPr>
            <a:r>
              <a:rPr lang="en-US" dirty="0"/>
              <a:t>3rd choice: 2 pts</a:t>
            </a:r>
          </a:p>
          <a:p>
            <a:pPr marL="457200" lvl="1" indent="0">
              <a:buNone/>
            </a:pPr>
            <a:r>
              <a:rPr lang="en-US" dirty="0"/>
              <a:t>4th choice: 1 pts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6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Setup Image </a:t>
            </a:r>
            <a:r>
              <a:rPr lang="mr-IN" dirty="0"/>
              <a:t>–</a:t>
            </a:r>
            <a:r>
              <a:rPr lang="en-US" dirty="0"/>
              <a:t> Show one by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1536700"/>
            <a:ext cx="41402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4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complete list </a:t>
            </a:r>
            <a:r>
              <a:rPr lang="mr-IN" dirty="0"/>
              <a:t>–</a:t>
            </a:r>
            <a:r>
              <a:rPr lang="en-US" dirty="0"/>
              <a:t> PPT deck in git repo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12192000" cy="19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Teams </a:t>
            </a:r>
            <a:r>
              <a:rPr lang="mr-IN" dirty="0"/>
              <a:t>–</a:t>
            </a:r>
            <a:r>
              <a:rPr lang="en-US" dirty="0"/>
              <a:t> 10 mins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activity of day </a:t>
            </a:r>
            <a:r>
              <a:rPr lang="mr-IN" dirty="0"/>
              <a:t>–</a:t>
            </a:r>
            <a:r>
              <a:rPr lang="en-US" dirty="0"/>
              <a:t> don’t explain</a:t>
            </a:r>
          </a:p>
          <a:p>
            <a:r>
              <a:rPr lang="en-US" dirty="0"/>
              <a:t>Number 1-to-5</a:t>
            </a:r>
          </a:p>
          <a:p>
            <a:pPr lvl="1"/>
            <a:r>
              <a:rPr lang="en-US" dirty="0"/>
              <a:t>1s together</a:t>
            </a:r>
          </a:p>
          <a:p>
            <a:pPr lvl="1"/>
            <a:r>
              <a:rPr lang="en-US" dirty="0"/>
              <a:t>2s together</a:t>
            </a:r>
          </a:p>
          <a:p>
            <a:pPr lvl="1"/>
            <a:r>
              <a:rPr lang="en-US" dirty="0"/>
              <a:t>3s together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</a:t>
            </a:r>
          </a:p>
          <a:p>
            <a:r>
              <a:rPr lang="en-US" dirty="0"/>
              <a:t>Opportunity to talk about patterns later on</a:t>
            </a:r>
          </a:p>
        </p:txBody>
      </p:sp>
    </p:spTree>
    <p:extLst>
      <p:ext uri="{BB962C8B-B14F-4D97-AF65-F5344CB8AC3E}">
        <p14:creationId xmlns:p14="http://schemas.microsoft.com/office/powerpoint/2010/main" val="153853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compete for highest score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9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6" b="527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353"/>
            <a:ext cx="12192000" cy="1325563"/>
          </a:xfrm>
          <a:solidFill>
            <a:schemeClr val="tx1">
              <a:alpha val="50000"/>
            </a:schemeClr>
          </a:solidFill>
        </p:spPr>
        <p:txBody>
          <a:bodyPr lIns="914400"/>
          <a:lstStyle/>
          <a:p>
            <a:r>
              <a:rPr lang="en-US" dirty="0">
                <a:solidFill>
                  <a:schemeClr val="bg1"/>
                </a:solidFill>
              </a:rPr>
              <a:t>Student work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30 mins</a:t>
            </a:r>
          </a:p>
        </p:txBody>
      </p:sp>
    </p:spTree>
    <p:extLst>
      <p:ext uri="{BB962C8B-B14F-4D97-AF65-F5344CB8AC3E}">
        <p14:creationId xmlns:p14="http://schemas.microsoft.com/office/powerpoint/2010/main" val="20623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Gale-Shapley </a:t>
            </a:r>
            <a:r>
              <a:rPr lang="mr-IN" dirty="0"/>
              <a:t>–</a:t>
            </a:r>
            <a:r>
              <a:rPr lang="en-US" dirty="0"/>
              <a:t> phase 1 </a:t>
            </a:r>
            <a:r>
              <a:rPr lang="mr-IN" dirty="0"/>
              <a:t>–</a:t>
            </a:r>
            <a:r>
              <a:rPr lang="en-US" dirty="0"/>
              <a:t> 15 mins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3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Algorithm </a:t>
            </a:r>
            <a:r>
              <a:rPr lang="mr-IN" dirty="0"/>
              <a:t>–</a:t>
            </a:r>
            <a:r>
              <a:rPr lang="en-US" dirty="0"/>
              <a:t> Round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Queens select their top 4 choices</a:t>
            </a:r>
          </a:p>
          <a:p>
            <a:r>
              <a:rPr lang="en-US" dirty="0"/>
              <a:t>Queens make proposals to their top choice (first paring)</a:t>
            </a:r>
          </a:p>
          <a:p>
            <a:r>
              <a:rPr lang="en-US" dirty="0"/>
              <a:t>King consider offers</a:t>
            </a:r>
          </a:p>
          <a:p>
            <a:r>
              <a:rPr lang="en-US" dirty="0"/>
              <a:t>King selects top offer (rejects others)</a:t>
            </a:r>
          </a:p>
          <a:p>
            <a:r>
              <a:rPr lang="en-US" dirty="0"/>
              <a:t>Rejected queens top choice is removed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1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Algorithm </a:t>
            </a:r>
            <a:r>
              <a:rPr lang="mr-IN" dirty="0"/>
              <a:t>–</a:t>
            </a:r>
            <a:r>
              <a:rPr lang="en-US" dirty="0"/>
              <a:t> Round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Queens select their next top choice</a:t>
            </a:r>
          </a:p>
          <a:p>
            <a:r>
              <a:rPr lang="en-US" dirty="0"/>
              <a:t>King consider offers</a:t>
            </a:r>
          </a:p>
          <a:p>
            <a:r>
              <a:rPr lang="en-US" dirty="0"/>
              <a:t>King selects top offer (rejects others)</a:t>
            </a:r>
          </a:p>
          <a:p>
            <a:r>
              <a:rPr lang="en-US" dirty="0"/>
              <a:t>Rejected queens top choice is removed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3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Gale-Shapley </a:t>
            </a:r>
            <a:r>
              <a:rPr lang="mr-IN" dirty="0"/>
              <a:t>–</a:t>
            </a:r>
            <a:r>
              <a:rPr lang="en-US" dirty="0"/>
              <a:t> phase 2 </a:t>
            </a:r>
            <a:r>
              <a:rPr lang="mr-IN" dirty="0"/>
              <a:t>–</a:t>
            </a:r>
            <a:r>
              <a:rPr lang="en-US" dirty="0"/>
              <a:t> 1 hour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3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Apply Gale-Shapley to something of their own choosing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problem</a:t>
            </a:r>
          </a:p>
          <a:p>
            <a:r>
              <a:rPr lang="en-US" dirty="0"/>
              <a:t>Support application</a:t>
            </a:r>
          </a:p>
          <a:p>
            <a:r>
              <a:rPr lang="en-US" dirty="0"/>
              <a:t>Every team presents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57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AFTERNOON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5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26AD5-4DA1-CF4D-88FE-075D0E0AE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A52622-E1C8-FA41-A4CE-A187AC86B182}"/>
              </a:ext>
            </a:extLst>
          </p:cNvPr>
          <p:cNvSpPr txBox="1"/>
          <p:nvPr/>
        </p:nvSpPr>
        <p:spPr>
          <a:xfrm>
            <a:off x="3519012" y="2041083"/>
            <a:ext cx="5153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What is a computer?</a:t>
            </a:r>
          </a:p>
        </p:txBody>
      </p:sp>
    </p:spTree>
    <p:extLst>
      <p:ext uri="{BB962C8B-B14F-4D97-AF65-F5344CB8AC3E}">
        <p14:creationId xmlns:p14="http://schemas.microsoft.com/office/powerpoint/2010/main" val="936551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9E864-C888-7E44-9DF5-38A51654D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25" b="3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613FA-5334-CF43-A564-A8A6202DA902}"/>
              </a:ext>
            </a:extLst>
          </p:cNvPr>
          <p:cNvSpPr txBox="1"/>
          <p:nvPr/>
        </p:nvSpPr>
        <p:spPr>
          <a:xfrm>
            <a:off x="2783722" y="3044279"/>
            <a:ext cx="4474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What is it really?</a:t>
            </a:r>
          </a:p>
        </p:txBody>
      </p:sp>
    </p:spTree>
    <p:extLst>
      <p:ext uri="{BB962C8B-B14F-4D97-AF65-F5344CB8AC3E}">
        <p14:creationId xmlns:p14="http://schemas.microsoft.com/office/powerpoint/2010/main" val="30224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fun!</a:t>
            </a:r>
          </a:p>
          <a:p>
            <a:pPr lvl="1"/>
            <a:r>
              <a:rPr lang="en-US" dirty="0"/>
              <a:t>Who are you?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do you do for fun</a:t>
            </a:r>
          </a:p>
          <a:p>
            <a:pPr lvl="1"/>
            <a:r>
              <a:rPr lang="en-US" dirty="0"/>
              <a:t>Let them see you as a scientist</a:t>
            </a:r>
          </a:p>
          <a:p>
            <a:pPr lvl="1"/>
            <a:r>
              <a:rPr lang="en-US" dirty="0"/>
              <a:t>Let them see you as a person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Instructor: </a:t>
            </a:r>
            <a:br>
              <a:rPr lang="en-US" dirty="0"/>
            </a:br>
            <a:r>
              <a:rPr lang="en-US" dirty="0"/>
              <a:t>Introduce yourself </a:t>
            </a:r>
            <a:r>
              <a:rPr lang="mr-IN" dirty="0"/>
              <a:t>–</a:t>
            </a:r>
            <a:r>
              <a:rPr lang="en-US" dirty="0"/>
              <a:t> 5 mins</a:t>
            </a:r>
          </a:p>
        </p:txBody>
      </p:sp>
    </p:spTree>
    <p:extLst>
      <p:ext uri="{BB962C8B-B14F-4D97-AF65-F5344CB8AC3E}">
        <p14:creationId xmlns:p14="http://schemas.microsoft.com/office/powerpoint/2010/main" val="176956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1EFCD4-CECD-0D41-AA56-FA46E952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2" b="52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00814-8C3C-AB49-A889-F6B9A38E928F}"/>
              </a:ext>
            </a:extLst>
          </p:cNvPr>
          <p:cNvSpPr txBox="1"/>
          <p:nvPr/>
        </p:nvSpPr>
        <p:spPr>
          <a:xfrm>
            <a:off x="1941923" y="1752807"/>
            <a:ext cx="15472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Users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444824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E6D71-14F3-334D-85FF-98F74FBAF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34" b="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7DEC6-8B4F-4B4C-B20D-C5B079DB4EA9}"/>
              </a:ext>
            </a:extLst>
          </p:cNvPr>
          <p:cNvSpPr txBox="1"/>
          <p:nvPr/>
        </p:nvSpPr>
        <p:spPr>
          <a:xfrm>
            <a:off x="8088197" y="2177012"/>
            <a:ext cx="25042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1366797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CC147-6E57-B848-91B0-AFBE3833F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8" b="9441"/>
          <a:stretch/>
        </p:blipFill>
        <p:spPr>
          <a:xfrm>
            <a:off x="0" y="0"/>
            <a:ext cx="12320833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FF70D-9BF7-AA46-99E7-E0685FE9469B}"/>
              </a:ext>
            </a:extLst>
          </p:cNvPr>
          <p:cNvSpPr txBox="1"/>
          <p:nvPr/>
        </p:nvSpPr>
        <p:spPr>
          <a:xfrm rot="21314850">
            <a:off x="115410" y="1576077"/>
            <a:ext cx="2106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81687-A474-9549-B6EB-984D16324A2D}"/>
              </a:ext>
            </a:extLst>
          </p:cNvPr>
          <p:cNvSpPr txBox="1"/>
          <p:nvPr/>
        </p:nvSpPr>
        <p:spPr>
          <a:xfrm>
            <a:off x="10097677" y="5589516"/>
            <a:ext cx="1519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0369C-8023-3B43-9EA1-AB5538C689E6}"/>
              </a:ext>
            </a:extLst>
          </p:cNvPr>
          <p:cNvSpPr txBox="1"/>
          <p:nvPr/>
        </p:nvSpPr>
        <p:spPr>
          <a:xfrm rot="281989">
            <a:off x="5629922" y="5589515"/>
            <a:ext cx="2106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820AF-89AF-E04C-A693-A1E38D242105}"/>
              </a:ext>
            </a:extLst>
          </p:cNvPr>
          <p:cNvSpPr txBox="1"/>
          <p:nvPr/>
        </p:nvSpPr>
        <p:spPr>
          <a:xfrm>
            <a:off x="4548607" y="998876"/>
            <a:ext cx="2106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43869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FE916-0D0B-064D-9288-4CB4B2168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A1F46-C4A5-F742-B550-9F1A7F54A070}"/>
              </a:ext>
            </a:extLst>
          </p:cNvPr>
          <p:cNvSpPr txBox="1"/>
          <p:nvPr/>
        </p:nvSpPr>
        <p:spPr>
          <a:xfrm>
            <a:off x="8939425" y="2469243"/>
            <a:ext cx="28680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Chef - CPU</a:t>
            </a:r>
          </a:p>
        </p:txBody>
      </p:sp>
    </p:spTree>
    <p:extLst>
      <p:ext uri="{BB962C8B-B14F-4D97-AF65-F5344CB8AC3E}">
        <p14:creationId xmlns:p14="http://schemas.microsoft.com/office/powerpoint/2010/main" val="49828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1B44C-E926-EB44-B66B-DA30F718E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0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05B33-F19B-5E45-8FAE-EBC58F102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18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D956A-4026-844E-8678-40579CB77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63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ED5F0-1942-AB44-82DF-3615626BC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9" b="92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1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27DA9-1F3C-754B-AAF9-739F1538B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7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6F23D-C8B8-D243-847A-749F75FF1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1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Why are you taking the class</a:t>
            </a:r>
          </a:p>
          <a:p>
            <a:r>
              <a:rPr lang="en-US" dirty="0"/>
              <a:t>DO NOT ASK where are you from (home address)?</a:t>
            </a:r>
          </a:p>
          <a:p>
            <a:pPr lvl="1"/>
            <a:r>
              <a:rPr lang="en-US" dirty="0"/>
              <a:t>City is okay</a:t>
            </a:r>
          </a:p>
          <a:p>
            <a:r>
              <a:rPr lang="en-US" dirty="0"/>
              <a:t>Hobbies</a:t>
            </a:r>
          </a:p>
          <a:p>
            <a:pPr lvl="1"/>
            <a:r>
              <a:rPr lang="en-US" dirty="0"/>
              <a:t>Instruments</a:t>
            </a:r>
          </a:p>
          <a:p>
            <a:pPr lvl="1"/>
            <a:r>
              <a:rPr lang="en-US" dirty="0"/>
              <a:t>Sports</a:t>
            </a:r>
          </a:p>
          <a:p>
            <a:pPr lvl="1"/>
            <a:r>
              <a:rPr lang="en-US" dirty="0"/>
              <a:t>Most common hobby was dance in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Students: Introduce Yourself </a:t>
            </a:r>
            <a:r>
              <a:rPr lang="mr-IN" dirty="0"/>
              <a:t>–</a:t>
            </a:r>
            <a:r>
              <a:rPr lang="en-US" dirty="0"/>
              <a:t> 15 mins</a:t>
            </a:r>
          </a:p>
        </p:txBody>
      </p:sp>
    </p:spTree>
    <p:extLst>
      <p:ext uri="{BB962C8B-B14F-4D97-AF65-F5344CB8AC3E}">
        <p14:creationId xmlns:p14="http://schemas.microsoft.com/office/powerpoint/2010/main" val="993175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description of a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restaurant analogy</a:t>
            </a:r>
          </a:p>
          <a:p>
            <a:r>
              <a:rPr lang="en-US" dirty="0"/>
              <a:t>Explain that we will write instructions</a:t>
            </a:r>
          </a:p>
          <a:p>
            <a:r>
              <a:rPr lang="en-US" dirty="0"/>
              <a:t>The computer will interpret them</a:t>
            </a:r>
          </a:p>
        </p:txBody>
      </p:sp>
    </p:spTree>
    <p:extLst>
      <p:ext uri="{BB962C8B-B14F-4D97-AF65-F5344CB8AC3E}">
        <p14:creationId xmlns:p14="http://schemas.microsoft.com/office/powerpoint/2010/main" val="1141061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</a:t>
            </a:r>
            <a:r>
              <a:rPr lang="mr-IN" dirty="0"/>
              <a:t>–</a:t>
            </a:r>
            <a:r>
              <a:rPr lang="en-US" dirty="0"/>
              <a:t> Code for day is declarative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Screen coordinate system</a:t>
            </a:r>
          </a:p>
          <a:p>
            <a:r>
              <a:rPr lang="en-US" dirty="0"/>
              <a:t>Z-Index</a:t>
            </a:r>
          </a:p>
          <a:p>
            <a:r>
              <a:rPr lang="en-US" dirty="0"/>
              <a:t>DIV properties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73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FD0E0-D778-2B46-8E31-D8DCCB01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BEB64-DC2D-7B48-9FEC-CA28E920D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Declarative programming</a:t>
            </a:r>
          </a:p>
          <a:p>
            <a:r>
              <a:rPr lang="en-US" dirty="0"/>
              <a:t>Say ”Hello World!”</a:t>
            </a:r>
          </a:p>
        </p:txBody>
      </p:sp>
    </p:spTree>
    <p:extLst>
      <p:ext uri="{BB962C8B-B14F-4D97-AF65-F5344CB8AC3E}">
        <p14:creationId xmlns:p14="http://schemas.microsoft.com/office/powerpoint/2010/main" val="4195400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EDB1F-3CA4-F14B-BE0F-0BE878194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7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9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08" y="579628"/>
            <a:ext cx="2324100" cy="226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92" y="744728"/>
            <a:ext cx="1879600" cy="193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3192" y="3003679"/>
            <a:ext cx="320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 </a:t>
            </a:r>
            <a:r>
              <a:rPr lang="en-US" b="0" noProof="1">
                <a:solidFill>
                  <a:srgbClr val="008080"/>
                </a:solidFill>
                <a:effectLst/>
                <a:latin typeface="Menlo" charset="0"/>
              </a:rPr>
              <a:t>style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=</a:t>
            </a:r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"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z-index:5;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position:absolute;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left:100px;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top:200px;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width:100px;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height:100px;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border-radius:50%;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background:black"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&lt;/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7506208" y="3003679"/>
            <a:ext cx="34808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 </a:t>
            </a:r>
            <a:r>
              <a:rPr lang="en-US" b="0" noProof="1">
                <a:solidFill>
                  <a:srgbClr val="008080"/>
                </a:solidFill>
                <a:effectLst/>
                <a:latin typeface="Menlo" charset="0"/>
              </a:rPr>
              <a:t>style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=</a:t>
            </a:r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"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z-index:5;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position:absolute;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left:100px;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top:200px;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width:100px;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height:100px;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border-radius:50%;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border: 3px solid"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&lt;/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68444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FD0E0-D778-2B46-8E31-D8DCCB01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BEB64-DC2D-7B48-9FEC-CA28E920D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couple of shapes</a:t>
            </a:r>
          </a:p>
        </p:txBody>
      </p:sp>
    </p:spTree>
    <p:extLst>
      <p:ext uri="{BB962C8B-B14F-4D97-AF65-F5344CB8AC3E}">
        <p14:creationId xmlns:p14="http://schemas.microsoft.com/office/powerpoint/2010/main" val="3802150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6DAEB76-072C-6B49-9275-1C20BEB4B8C5}"/>
              </a:ext>
            </a:extLst>
          </p:cNvPr>
          <p:cNvSpPr>
            <a:spLocks noChangeAspect="1"/>
          </p:cNvSpPr>
          <p:nvPr/>
        </p:nvSpPr>
        <p:spPr>
          <a:xfrm>
            <a:off x="2272542" y="2837467"/>
            <a:ext cx="1371600" cy="1371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EB97DA-308D-C349-982A-3AF3BF346B00}"/>
              </a:ext>
            </a:extLst>
          </p:cNvPr>
          <p:cNvCxnSpPr>
            <a:cxnSpLocks/>
          </p:cNvCxnSpPr>
          <p:nvPr/>
        </p:nvCxnSpPr>
        <p:spPr>
          <a:xfrm>
            <a:off x="1272620" y="1008668"/>
            <a:ext cx="0" cy="5156462"/>
          </a:xfrm>
          <a:prstGeom prst="straightConnector1">
            <a:avLst/>
          </a:prstGeom>
          <a:ln w="1270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6D2C0A-22BA-0040-B54F-E08A0A286981}"/>
              </a:ext>
            </a:extLst>
          </p:cNvPr>
          <p:cNvCxnSpPr>
            <a:cxnSpLocks/>
          </p:cNvCxnSpPr>
          <p:nvPr/>
        </p:nvCxnSpPr>
        <p:spPr>
          <a:xfrm>
            <a:off x="848412" y="1008668"/>
            <a:ext cx="7428322" cy="0"/>
          </a:xfrm>
          <a:prstGeom prst="straightConnector1">
            <a:avLst/>
          </a:prstGeom>
          <a:ln w="1270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FE9A83-4C71-4E41-ABB0-58506F4625DF}"/>
              </a:ext>
            </a:extLst>
          </p:cNvPr>
          <p:cNvCxnSpPr>
            <a:cxnSpLocks/>
          </p:cNvCxnSpPr>
          <p:nvPr/>
        </p:nvCxnSpPr>
        <p:spPr>
          <a:xfrm>
            <a:off x="1343320" y="3523267"/>
            <a:ext cx="914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7D1245-8289-C04D-873B-883F0ED65402}"/>
              </a:ext>
            </a:extLst>
          </p:cNvPr>
          <p:cNvCxnSpPr>
            <a:cxnSpLocks/>
          </p:cNvCxnSpPr>
          <p:nvPr/>
        </p:nvCxnSpPr>
        <p:spPr>
          <a:xfrm rot="5400000">
            <a:off x="2043942" y="1923068"/>
            <a:ext cx="18288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15321B-B2C7-4249-9E55-CD41AF8063DF}"/>
              </a:ext>
            </a:extLst>
          </p:cNvPr>
          <p:cNvSpPr txBox="1"/>
          <p:nvPr/>
        </p:nvSpPr>
        <p:spPr>
          <a:xfrm>
            <a:off x="1292840" y="3150067"/>
            <a:ext cx="96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left: 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649E6C-CFF9-B948-98C2-B52E551E7419}"/>
              </a:ext>
            </a:extLst>
          </p:cNvPr>
          <p:cNvSpPr txBox="1"/>
          <p:nvPr/>
        </p:nvSpPr>
        <p:spPr>
          <a:xfrm>
            <a:off x="2958342" y="1738402"/>
            <a:ext cx="9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top: 200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A0AC69-1896-8046-9187-ECFFE7162918}"/>
              </a:ext>
            </a:extLst>
          </p:cNvPr>
          <p:cNvCxnSpPr>
            <a:cxnSpLocks/>
          </p:cNvCxnSpPr>
          <p:nvPr/>
        </p:nvCxnSpPr>
        <p:spPr>
          <a:xfrm rot="16200000">
            <a:off x="2143420" y="4405851"/>
            <a:ext cx="2286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4A90CA-AA18-1341-B985-FCF502F61E90}"/>
              </a:ext>
            </a:extLst>
          </p:cNvPr>
          <p:cNvCxnSpPr>
            <a:cxnSpLocks/>
          </p:cNvCxnSpPr>
          <p:nvPr/>
        </p:nvCxnSpPr>
        <p:spPr>
          <a:xfrm rot="16200000">
            <a:off x="3529842" y="4409385"/>
            <a:ext cx="2286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4D0B86-7A4C-134B-B14A-B72CCD63610B}"/>
              </a:ext>
            </a:extLst>
          </p:cNvPr>
          <p:cNvCxnSpPr>
            <a:cxnSpLocks/>
          </p:cNvCxnSpPr>
          <p:nvPr/>
        </p:nvCxnSpPr>
        <p:spPr>
          <a:xfrm>
            <a:off x="2257720" y="4405851"/>
            <a:ext cx="1386422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142FEFD-5994-544D-93BF-81B956D1044C}"/>
              </a:ext>
            </a:extLst>
          </p:cNvPr>
          <p:cNvSpPr txBox="1"/>
          <p:nvPr/>
        </p:nvSpPr>
        <p:spPr>
          <a:xfrm>
            <a:off x="2356056" y="442806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width: 100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CF16C3-8757-0244-A185-F257773A6FC2}"/>
              </a:ext>
            </a:extLst>
          </p:cNvPr>
          <p:cNvGrpSpPr/>
          <p:nvPr/>
        </p:nvGrpSpPr>
        <p:grpSpPr>
          <a:xfrm rot="5400000">
            <a:off x="3203544" y="3399789"/>
            <a:ext cx="1386422" cy="232134"/>
            <a:chOff x="3950852" y="3400895"/>
            <a:chExt cx="1386422" cy="23213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0001DC-AFD5-F946-ACB9-1F1173CE46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36552" y="3515195"/>
              <a:ext cx="228600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06B035-C0B6-6944-B2C5-24BFBC8C19A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222974" y="3518729"/>
              <a:ext cx="228600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BCCFA7-2936-E141-AC1F-0A465A981A4C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52" y="3515195"/>
              <a:ext cx="1386422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3BD1FEF-BBB7-8C4E-ACE6-9629ED3FCC52}"/>
              </a:ext>
            </a:extLst>
          </p:cNvPr>
          <p:cNvSpPr txBox="1"/>
          <p:nvPr/>
        </p:nvSpPr>
        <p:spPr>
          <a:xfrm>
            <a:off x="3915018" y="3331190"/>
            <a:ext cx="124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height: 100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F4F2291-399E-B347-825C-5A88901179B1}"/>
              </a:ext>
            </a:extLst>
          </p:cNvPr>
          <p:cNvSpPr/>
          <p:nvPr/>
        </p:nvSpPr>
        <p:spPr>
          <a:xfrm>
            <a:off x="3410644" y="3991981"/>
            <a:ext cx="1764671" cy="796835"/>
          </a:xfrm>
          <a:custGeom>
            <a:avLst/>
            <a:gdLst>
              <a:gd name="connsiteX0" fmla="*/ 1764671 w 1764671"/>
              <a:gd name="connsiteY0" fmla="*/ 796835 h 796835"/>
              <a:gd name="connsiteX1" fmla="*/ 953966 w 1764671"/>
              <a:gd name="connsiteY1" fmla="*/ 636580 h 796835"/>
              <a:gd name="connsiteX2" fmla="*/ 397784 w 1764671"/>
              <a:gd name="connsiteY2" fmla="*/ 325495 h 796835"/>
              <a:gd name="connsiteX3" fmla="*/ 162114 w 1764671"/>
              <a:gd name="connsiteY3" fmla="*/ 136959 h 796835"/>
              <a:gd name="connsiteX4" fmla="*/ 162114 w 1764671"/>
              <a:gd name="connsiteY4" fmla="*/ 287788 h 796835"/>
              <a:gd name="connsiteX5" fmla="*/ 1859 w 1764671"/>
              <a:gd name="connsiteY5" fmla="*/ 4984 h 796835"/>
              <a:gd name="connsiteX6" fmla="*/ 284663 w 1764671"/>
              <a:gd name="connsiteY6" fmla="*/ 108679 h 796835"/>
              <a:gd name="connsiteX7" fmla="*/ 162114 w 1764671"/>
              <a:gd name="connsiteY7" fmla="*/ 127532 h 79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4671" h="796835">
                <a:moveTo>
                  <a:pt x="1764671" y="796835"/>
                </a:moveTo>
                <a:cubicBezTo>
                  <a:pt x="1473225" y="755986"/>
                  <a:pt x="1181780" y="715137"/>
                  <a:pt x="953966" y="636580"/>
                </a:cubicBezTo>
                <a:cubicBezTo>
                  <a:pt x="726152" y="558023"/>
                  <a:pt x="529759" y="408765"/>
                  <a:pt x="397784" y="325495"/>
                </a:cubicBezTo>
                <a:cubicBezTo>
                  <a:pt x="265809" y="242225"/>
                  <a:pt x="201392" y="143243"/>
                  <a:pt x="162114" y="136959"/>
                </a:cubicBezTo>
                <a:cubicBezTo>
                  <a:pt x="122836" y="130674"/>
                  <a:pt x="188823" y="309784"/>
                  <a:pt x="162114" y="287788"/>
                </a:cubicBezTo>
                <a:cubicBezTo>
                  <a:pt x="135405" y="265792"/>
                  <a:pt x="-18566" y="34835"/>
                  <a:pt x="1859" y="4984"/>
                </a:cubicBezTo>
                <a:cubicBezTo>
                  <a:pt x="22284" y="-24867"/>
                  <a:pt x="257954" y="88254"/>
                  <a:pt x="284663" y="108679"/>
                </a:cubicBezTo>
                <a:cubicBezTo>
                  <a:pt x="311372" y="129104"/>
                  <a:pt x="236743" y="128318"/>
                  <a:pt x="162114" y="127532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CCEA68-50B1-FD40-8356-38F55E15B6CB}"/>
              </a:ext>
            </a:extLst>
          </p:cNvPr>
          <p:cNvSpPr txBox="1"/>
          <p:nvPr/>
        </p:nvSpPr>
        <p:spPr>
          <a:xfrm>
            <a:off x="5157386" y="4604150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background: black</a:t>
            </a:r>
          </a:p>
        </p:txBody>
      </p:sp>
    </p:spTree>
    <p:extLst>
      <p:ext uri="{BB962C8B-B14F-4D97-AF65-F5344CB8AC3E}">
        <p14:creationId xmlns:p14="http://schemas.microsoft.com/office/powerpoint/2010/main" val="2190388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3F063D1-A077-9B44-8193-C1F40B93D847}"/>
              </a:ext>
            </a:extLst>
          </p:cNvPr>
          <p:cNvGrpSpPr/>
          <p:nvPr/>
        </p:nvGrpSpPr>
        <p:grpSpPr>
          <a:xfrm>
            <a:off x="3666858" y="587811"/>
            <a:ext cx="4858284" cy="5417064"/>
            <a:chOff x="2388497" y="370994"/>
            <a:chExt cx="4858284" cy="541706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70CEE97-90BC-E244-B866-D5C9105BA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8041" y="2356702"/>
              <a:ext cx="3971567" cy="197020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34450F-154E-4B44-BB63-45E06D89AAF7}"/>
                </a:ext>
              </a:extLst>
            </p:cNvPr>
            <p:cNvCxnSpPr>
              <a:cxnSpLocks/>
            </p:cNvCxnSpPr>
            <p:nvPr/>
          </p:nvCxnSpPr>
          <p:spPr>
            <a:xfrm>
              <a:off x="2828041" y="2356702"/>
              <a:ext cx="3971567" cy="197020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C733BF-16B3-2D40-AF00-169D58C96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824" y="876693"/>
              <a:ext cx="0" cy="4911365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3B3818-F248-5642-99D9-313B88EB454A}"/>
                </a:ext>
              </a:extLst>
            </p:cNvPr>
            <p:cNvSpPr>
              <a:spLocks/>
            </p:cNvSpPr>
            <p:nvPr/>
          </p:nvSpPr>
          <p:spPr>
            <a:xfrm>
              <a:off x="3085890" y="1686455"/>
              <a:ext cx="3474720" cy="329184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C945A6-CCE1-014B-84FE-4BD1E18B91D8}"/>
                </a:ext>
              </a:extLst>
            </p:cNvPr>
            <p:cNvSpPr txBox="1"/>
            <p:nvPr/>
          </p:nvSpPr>
          <p:spPr>
            <a:xfrm>
              <a:off x="6818459" y="3942182"/>
              <a:ext cx="42832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E81380-6396-F14B-8F72-B6B3FCE9DFAA}"/>
                </a:ext>
              </a:extLst>
            </p:cNvPr>
            <p:cNvSpPr txBox="1"/>
            <p:nvPr/>
          </p:nvSpPr>
          <p:spPr>
            <a:xfrm>
              <a:off x="4813824" y="370994"/>
              <a:ext cx="4395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B5F9A2-7437-2340-8A26-6A7744457CB9}"/>
                </a:ext>
              </a:extLst>
            </p:cNvPr>
            <p:cNvSpPr txBox="1"/>
            <p:nvPr/>
          </p:nvSpPr>
          <p:spPr>
            <a:xfrm>
              <a:off x="2388497" y="3958364"/>
              <a:ext cx="40748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z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7370ADE-A9BF-5446-8CC2-05F73E0DBE57}"/>
              </a:ext>
            </a:extLst>
          </p:cNvPr>
          <p:cNvSpPr txBox="1"/>
          <p:nvPr/>
        </p:nvSpPr>
        <p:spPr>
          <a:xfrm rot="19941619">
            <a:off x="4112510" y="3925996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z-index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1C872F-1A19-3349-BEBF-6FFA7EDD8708}"/>
              </a:ext>
            </a:extLst>
          </p:cNvPr>
          <p:cNvSpPr txBox="1"/>
          <p:nvPr/>
        </p:nvSpPr>
        <p:spPr>
          <a:xfrm rot="1543781">
            <a:off x="7308397" y="4014775"/>
            <a:ext cx="96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left: 100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CBE3EE-D920-E64E-9CCF-E3546E699ADB}"/>
              </a:ext>
            </a:extLst>
          </p:cNvPr>
          <p:cNvSpPr txBox="1"/>
          <p:nvPr/>
        </p:nvSpPr>
        <p:spPr>
          <a:xfrm rot="16200000">
            <a:off x="5422771" y="5335460"/>
            <a:ext cx="9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top: 200</a:t>
            </a:r>
          </a:p>
        </p:txBody>
      </p:sp>
    </p:spTree>
    <p:extLst>
      <p:ext uri="{BB962C8B-B14F-4D97-AF65-F5344CB8AC3E}">
        <p14:creationId xmlns:p14="http://schemas.microsoft.com/office/powerpoint/2010/main" val="2905202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" y="1977084"/>
            <a:ext cx="5294979" cy="3690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71092"/>
            <a:ext cx="5289783" cy="36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6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54100"/>
            <a:ext cx="5168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breaker - Draw a scientist </a:t>
            </a:r>
            <a:r>
              <a:rPr lang="mr-IN" dirty="0"/>
              <a:t>–</a:t>
            </a:r>
            <a:r>
              <a:rPr lang="en-US" dirty="0"/>
              <a:t> 15 mins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Hand-out Index cards</a:t>
            </a:r>
          </a:p>
          <a:p>
            <a:r>
              <a:rPr lang="en-US" dirty="0"/>
              <a:t>Collect</a:t>
            </a:r>
          </a:p>
          <a:p>
            <a:r>
              <a:rPr lang="en-US" dirty="0"/>
              <a:t>Group by patterns</a:t>
            </a:r>
          </a:p>
          <a:p>
            <a:r>
              <a:rPr lang="en-US" dirty="0"/>
              <a:t>Tape to wall</a:t>
            </a:r>
          </a:p>
        </p:txBody>
      </p:sp>
    </p:spTree>
    <p:extLst>
      <p:ext uri="{BB962C8B-B14F-4D97-AF65-F5344CB8AC3E}">
        <p14:creationId xmlns:p14="http://schemas.microsoft.com/office/powerpoint/2010/main" val="269426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54" y="797994"/>
            <a:ext cx="1879600" cy="193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59154" y="3056945"/>
            <a:ext cx="3206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 </a:t>
            </a:r>
            <a:r>
              <a:rPr lang="en-US" b="0" noProof="1">
                <a:solidFill>
                  <a:srgbClr val="008080"/>
                </a:solidFill>
                <a:effectLst/>
                <a:latin typeface="Menlo" charset="0"/>
              </a:rPr>
              <a:t>style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=</a:t>
            </a:r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"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z-index:5;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position:absolute;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left:100px;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top:200px;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width:100px;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height:100px;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border-radius:50%;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  <a:p>
            <a:r>
              <a:rPr lang="en-US" b="0" noProof="1">
                <a:solidFill>
                  <a:srgbClr val="DD1144"/>
                </a:solidFill>
                <a:effectLst/>
                <a:latin typeface="Menlo" charset="0"/>
              </a:rPr>
              <a:t>background:black"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  <a:p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&lt;/</a:t>
            </a:r>
            <a:r>
              <a:rPr lang="en-US" b="0" noProof="1">
                <a:solidFill>
                  <a:srgbClr val="445588"/>
                </a:solidFill>
                <a:effectLst/>
                <a:latin typeface="Menlo" charset="0"/>
              </a:rPr>
              <a:t>div</a:t>
            </a:r>
            <a:r>
              <a:rPr lang="en-US" b="0" noProof="1">
                <a:solidFill>
                  <a:srgbClr val="555555"/>
                </a:solidFill>
                <a:effectLst/>
                <a:latin typeface="Menlo" charset="0"/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FE8B4-12F4-F646-8056-164C191A95F1}"/>
              </a:ext>
            </a:extLst>
          </p:cNvPr>
          <p:cNvSpPr txBox="1"/>
          <p:nvPr/>
        </p:nvSpPr>
        <p:spPr>
          <a:xfrm>
            <a:off x="9383697" y="648071"/>
            <a:ext cx="2183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colors see:</a:t>
            </a:r>
          </a:p>
          <a:p>
            <a:r>
              <a:rPr lang="en-US" dirty="0"/>
              <a:t>http://</a:t>
            </a:r>
            <a:r>
              <a:rPr lang="en-US" dirty="0" err="1"/>
              <a:t>goo.gl</a:t>
            </a:r>
            <a:r>
              <a:rPr lang="en-US" dirty="0"/>
              <a:t>/uQVY8f</a:t>
            </a:r>
          </a:p>
        </p:txBody>
      </p:sp>
    </p:spTree>
    <p:extLst>
      <p:ext uri="{BB962C8B-B14F-4D97-AF65-F5344CB8AC3E}">
        <p14:creationId xmlns:p14="http://schemas.microsoft.com/office/powerpoint/2010/main" val="1723769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FD0E0-D778-2B46-8E31-D8DCCB01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BEB64-DC2D-7B48-9FEC-CA28E920D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shape</a:t>
            </a:r>
          </a:p>
        </p:txBody>
      </p:sp>
    </p:spTree>
    <p:extLst>
      <p:ext uri="{BB962C8B-B14F-4D97-AF65-F5344CB8AC3E}">
        <p14:creationId xmlns:p14="http://schemas.microsoft.com/office/powerpoint/2010/main" val="1519917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2" y="1681480"/>
            <a:ext cx="3009900" cy="2943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08" y="1845500"/>
            <a:ext cx="2615184" cy="2615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08" y="1845500"/>
            <a:ext cx="2615184" cy="2615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6263" y="5596128"/>
            <a:ext cx="6039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noProof="1">
                <a:solidFill>
                  <a:schemeClr val="bg1">
                    <a:lumMod val="50000"/>
                  </a:schemeClr>
                </a:solidFill>
              </a:rPr>
              <a:t>https://css-tricks.com/examples/ShapesOfCSS/</a:t>
            </a:r>
          </a:p>
        </p:txBody>
      </p:sp>
    </p:spTree>
    <p:extLst>
      <p:ext uri="{BB962C8B-B14F-4D97-AF65-F5344CB8AC3E}">
        <p14:creationId xmlns:p14="http://schemas.microsoft.com/office/powerpoint/2010/main" val="726902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43A3E-348C-9646-9DFB-06EA09804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5" r="454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14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594DC-3141-3543-B4BD-6C505B55D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9" b="4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77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74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Task - Take photos of each index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to</a:t>
            </a:r>
          </a:p>
          <a:p>
            <a:pPr marL="457200" lvl="1" indent="0">
              <a:buNone/>
            </a:pPr>
            <a:r>
              <a:rPr lang="en-US" noProof="1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25075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mr-IN" dirty="0"/>
              <a:t>–</a:t>
            </a:r>
            <a:r>
              <a:rPr lang="en-US" dirty="0"/>
              <a:t> Beautiful Patterns </a:t>
            </a:r>
            <a:r>
              <a:rPr lang="mr-IN" dirty="0"/>
              <a:t>–</a:t>
            </a:r>
            <a:r>
              <a:rPr lang="en-US" dirty="0"/>
              <a:t> 15 mins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were the patterns in scientist drawings?</a:t>
            </a:r>
          </a:p>
          <a:p>
            <a:r>
              <a:rPr lang="en-US" dirty="0"/>
              <a:t>What is a pattern?</a:t>
            </a:r>
          </a:p>
          <a:p>
            <a:r>
              <a:rPr lang="en-US" dirty="0"/>
              <a:t>Everyday patterns</a:t>
            </a:r>
          </a:p>
          <a:p>
            <a:r>
              <a:rPr lang="en-US" dirty="0"/>
              <a:t>User patterns derived from of students hobbies</a:t>
            </a:r>
          </a:p>
          <a:p>
            <a:r>
              <a:rPr lang="en-US" dirty="0"/>
              <a:t>Restaurant as a computer analogy</a:t>
            </a:r>
          </a:p>
          <a:p>
            <a:r>
              <a:rPr lang="en-US" dirty="0"/>
              <a:t>Emphasis: every academic field is a set of patterns			</a:t>
            </a:r>
          </a:p>
          <a:p>
            <a:pPr marL="457200" lvl="1" indent="0">
              <a:buNone/>
            </a:pPr>
            <a:r>
              <a:rPr lang="en-US" dirty="0"/>
              <a:t>(Practicing professionals: apply domain patterns)</a:t>
            </a:r>
          </a:p>
        </p:txBody>
      </p:sp>
    </p:spTree>
    <p:extLst>
      <p:ext uri="{BB962C8B-B14F-4D97-AF65-F5344CB8AC3E}">
        <p14:creationId xmlns:p14="http://schemas.microsoft.com/office/powerpoint/2010/main" val="465631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D8960-093D-C84B-AFF1-48362388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87" b="28287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3D7EEF-1C2D-654C-85B4-28C4BF5235E2}"/>
              </a:ext>
            </a:extLst>
          </p:cNvPr>
          <p:cNvSpPr/>
          <p:nvPr/>
        </p:nvSpPr>
        <p:spPr>
          <a:xfrm>
            <a:off x="-3" y="4632960"/>
            <a:ext cx="12192002" cy="12534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Maximize Happiness – 30 mins</a:t>
            </a:r>
          </a:p>
        </p:txBody>
      </p:sp>
    </p:spTree>
    <p:extLst>
      <p:ext uri="{BB962C8B-B14F-4D97-AF65-F5344CB8AC3E}">
        <p14:creationId xmlns:p14="http://schemas.microsoft.com/office/powerpoint/2010/main" val="232015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7048C-551D-3F4A-AC5F-4A2EA634C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2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5305</TotalTime>
  <Words>662</Words>
  <Application>Microsoft Macintosh PowerPoint</Application>
  <PresentationFormat>Widescreen</PresentationFormat>
  <Paragraphs>181</Paragraphs>
  <Slides>55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Bradley Hand</vt:lpstr>
      <vt:lpstr>Calibri</vt:lpstr>
      <vt:lpstr>Calibri Light</vt:lpstr>
      <vt:lpstr>Menlo</vt:lpstr>
      <vt:lpstr>Office Theme</vt:lpstr>
      <vt:lpstr>PowerPoint Presentation</vt:lpstr>
      <vt:lpstr>Create Teams – 10 mins</vt:lpstr>
      <vt:lpstr>Instructor:  Introduce yourself – 5 mins</vt:lpstr>
      <vt:lpstr>Students: Introduce Yourself – 15 mins</vt:lpstr>
      <vt:lpstr>Ice breaker - Draw a scientist – 15 mins</vt:lpstr>
      <vt:lpstr>TA Task - Take photos of each index card</vt:lpstr>
      <vt:lpstr>Introduction – Beautiful Patterns – 15 mins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Maximize Happiness – 30 mins</vt:lpstr>
      <vt:lpstr>Maximizing the happiness of a dating group</vt:lpstr>
      <vt:lpstr>Distribute materials</vt:lpstr>
      <vt:lpstr>Sample Setup Image – Show one by one</vt:lpstr>
      <vt:lpstr>The complete list – PPT deck in git repo</vt:lpstr>
      <vt:lpstr>Students compete for highest score</vt:lpstr>
      <vt:lpstr>Student work – 30 mins</vt:lpstr>
      <vt:lpstr>Gale-Shapley – phase 1 – 15 mins</vt:lpstr>
      <vt:lpstr>With Algorithm – Round 1</vt:lpstr>
      <vt:lpstr>With Algorithm – Round 2</vt:lpstr>
      <vt:lpstr>Gale-Shapley – phase 2 – 1 hour</vt:lpstr>
      <vt:lpstr>Apply Gale-Shapley to something of their own choosing</vt:lpstr>
      <vt:lpstr>AFTERNOON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level description of a computer</vt:lpstr>
      <vt:lpstr>Topics covered – Code for day is declarative</vt:lpstr>
      <vt:lpstr>Active learning</vt:lpstr>
      <vt:lpstr>PowerPoint Presentation</vt:lpstr>
      <vt:lpstr>PowerPoint Presentation</vt:lpstr>
      <vt:lpstr>Active learning</vt:lpstr>
      <vt:lpstr>PowerPoint Presentation</vt:lpstr>
      <vt:lpstr>PowerPoint Presentation</vt:lpstr>
      <vt:lpstr>Coordinates</vt:lpstr>
      <vt:lpstr>PowerPoint Presentation</vt:lpstr>
      <vt:lpstr>PowerPoint Presentation</vt:lpstr>
      <vt:lpstr>Active learning</vt:lpstr>
      <vt:lpstr>PowerPoint Presentation</vt:lpstr>
      <vt:lpstr>PowerPoint Presentation</vt:lpstr>
      <vt:lpstr>PowerPoint Presentation</vt:lpstr>
      <vt:lpstr>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Monday</dc:title>
  <dc:creator>Microsoft Office User</dc:creator>
  <cp:lastModifiedBy>Microsoft Office User</cp:lastModifiedBy>
  <cp:revision>47</cp:revision>
  <dcterms:created xsi:type="dcterms:W3CDTF">2018-05-24T23:55:14Z</dcterms:created>
  <dcterms:modified xsi:type="dcterms:W3CDTF">2019-05-13T18:46:43Z</dcterms:modified>
</cp:coreProperties>
</file>